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slide33.xml" ContentType="application/vnd.openxmlformats-officedocument.presentationml.slide+xml"/>
  <Override PartName="/ppt/slides/_rels/slide32.xml.rels" ContentType="application/vnd.openxmlformats-package.relationships+xml"/>
  <Override PartName="/ppt/slides/_rels/slide29.xml.rels" ContentType="application/vnd.openxmlformats-package.relationships+xml"/>
  <Override PartName="/ppt/slides/_rels/slide24.xml.rels" ContentType="application/vnd.openxmlformats-package.relationships+xml"/>
  <Override PartName="/ppt/slides/_rels/slide31.xml.rels" ContentType="application/vnd.openxmlformats-package.relationships+xml"/>
  <Override PartName="/ppt/slides/_rels/slide28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27.xml.rels" ContentType="application/vnd.openxmlformats-package.relationships+xml"/>
  <Override PartName="/ppt/slides/_rels/slide15.xml.rels" ContentType="application/vnd.openxmlformats-package.relationships+xml"/>
  <Override PartName="/ppt/slides/_rels/slide20.xml.rels" ContentType="application/vnd.openxmlformats-package.relationships+xml"/>
  <Override PartName="/ppt/slides/_rels/slide30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6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7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32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s/slide26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34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7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media/image26.png" ContentType="image/png"/>
  <Override PartName="/ppt/media/image22.png" ContentType="image/png"/>
  <Override PartName="/ppt/media/image24.png" ContentType="image/png"/>
  <Override PartName="/ppt/media/image21.png" ContentType="image/png"/>
  <Override PartName="/ppt/media/image20.jpeg" ContentType="image/jpeg"/>
  <Override PartName="/ppt/media/image25.png" ContentType="image/png"/>
  <Override PartName="/ppt/media/image19.jpeg" ContentType="image/jpeg"/>
  <Override PartName="/ppt/media/image17.png" ContentType="image/png"/>
  <Override PartName="/ppt/media/image16.jpeg" ContentType="image/jpeg"/>
  <Override PartName="/ppt/media/image23.png" ContentType="image/png"/>
  <Override PartName="/ppt/media/image12.png" ContentType="image/png"/>
  <Override PartName="/ppt/media/image15.jpeg" ContentType="image/jpeg"/>
  <Override PartName="/ppt/media/image10.png" ContentType="image/png"/>
  <Override PartName="/ppt/media/image9.png" ContentType="image/png"/>
  <Override PartName="/ppt/media/image8.png" ContentType="image/png"/>
  <Override PartName="/ppt/media/image6.png" ContentType="image/png"/>
  <Override PartName="/ppt/media/image5.png" ContentType="image/png"/>
  <Override PartName="/ppt/media/image18.png" ContentType="image/png"/>
  <Override PartName="/ppt/media/image4.png" ContentType="image/png"/>
  <Override PartName="/ppt/media/image7.png" ContentType="image/png"/>
  <Override PartName="/ppt/media/image13.jpeg" ContentType="image/jpeg"/>
  <Override PartName="/ppt/media/image3.png" ContentType="image/png"/>
  <Override PartName="/ppt/media/image2.png" ContentType="image/png"/>
  <Override PartName="/ppt/media/image14.jpeg" ContentType="image/jpeg"/>
  <Override PartName="/ppt/media/image1.png" ContentType="image/png"/>
  <Override PartName="/ppt/media/image11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91760" y="1768680"/>
            <a:ext cx="5495760" cy="438444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91760" y="1768680"/>
            <a:ext cx="549576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80EB47CC-3B1F-4ED5-BF2C-44FCD258E8C0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8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8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8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4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8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4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4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621000" y="774360"/>
            <a:ext cx="9071640" cy="1879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US" sz="4400">
                <a:latin typeface="Arial"/>
              </a:rPr>
              <a:t>CW, RTTY, WSPR, JT9/JT65</a:t>
            </a:r>
            <a:r>
              <a:rPr b="1" lang="en-US" sz="4400">
                <a:latin typeface="Arial"/>
              </a:rPr>
              <a:t>
</a:t>
            </a:r>
            <a:r>
              <a:rPr b="1" lang="en-US" sz="4400">
                <a:latin typeface="Arial"/>
              </a:rPr>
              <a:t>Spotting/Skimming using</a:t>
            </a:r>
            <a:r>
              <a:rPr b="1" lang="en-US" sz="4400">
                <a:latin typeface="Arial"/>
              </a:rPr>
              <a:t>
</a:t>
            </a:r>
            <a:r>
              <a:rPr b="1" lang="en-US" sz="4400">
                <a:latin typeface="Arial"/>
              </a:rPr>
              <a:t> RTLSDR &amp; Hermes Lite SDR's</a:t>
            </a:r>
            <a:endParaRPr/>
          </a:p>
        </p:txBody>
      </p:sp>
      <p:sp>
        <p:nvSpPr>
          <p:cNvPr id="40" name="TextShape 2"/>
          <p:cNvSpPr txBox="1"/>
          <p:nvPr/>
        </p:nvSpPr>
        <p:spPr>
          <a:xfrm>
            <a:off x="504000" y="3447720"/>
            <a:ext cx="9071640" cy="3135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  <a:p>
            <a:pPr algn="ctr"/>
            <a:endParaRPr/>
          </a:p>
          <a:p>
            <a:pPr algn="ctr"/>
            <a:r>
              <a:rPr b="1" lang="en-US" sz="3200">
                <a:latin typeface="Arial"/>
              </a:rPr>
              <a:t>Doug Theriault – NO1D</a:t>
            </a:r>
            <a:endParaRPr/>
          </a:p>
          <a:p>
            <a:pPr algn="ctr"/>
            <a:r>
              <a:rPr b="1" lang="en-US" sz="3200">
                <a:latin typeface="Arial"/>
              </a:rPr>
              <a:t>Prescott Hamfest</a:t>
            </a:r>
            <a:endParaRPr/>
          </a:p>
          <a:p>
            <a:pPr algn="ctr"/>
            <a:r>
              <a:rPr b="1" lang="en-US" sz="3200">
                <a:latin typeface="Arial"/>
              </a:rPr>
              <a:t>June 2016</a:t>
            </a:r>
            <a:endParaRPr/>
          </a:p>
        </p:txBody>
      </p:sp>
      <p:pic>
        <p:nvPicPr>
          <p:cNvPr id="4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206240" y="2928960"/>
            <a:ext cx="1920240" cy="1460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US" sz="4400">
                <a:latin typeface="Arial"/>
              </a:rPr>
              <a:t>Spotting Sites/Services</a:t>
            </a:r>
            <a:endParaRPr/>
          </a:p>
        </p:txBody>
      </p:sp>
      <p:graphicFrame>
        <p:nvGraphicFramePr>
          <p:cNvPr id="61" name="Table 2"/>
          <p:cNvGraphicFramePr/>
          <p:nvPr/>
        </p:nvGraphicFramePr>
        <p:xfrm>
          <a:off x="504000" y="1769040"/>
          <a:ext cx="9371160" cy="3741840"/>
        </p:xfrm>
        <a:graphic>
          <a:graphicData uri="http://schemas.openxmlformats.org/drawingml/2006/table">
            <a:tbl>
              <a:tblPr/>
              <a:tblGrid>
                <a:gridCol w="2248200"/>
                <a:gridCol w="3025800"/>
                <a:gridCol w="4097520"/>
              </a:tblGrid>
              <a:tr h="340200">
                <a:tc>
                  <a:txBody>
                    <a:bodyPr lIns="90000" rIns="90000" tIns="46800" bIns="46800"/>
                    <a:p>
                      <a:r>
                        <a:rPr b="1" lang="en-US">
                          <a:latin typeface="Arial"/>
                        </a:rPr>
                        <a:t>Modes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b="1" lang="en-US">
                          <a:latin typeface="Arial"/>
                        </a:rPr>
                        <a:t>Name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b="1" lang="en-US">
                          <a:latin typeface="Arial"/>
                        </a:rPr>
                        <a:t>URL</a:t>
                      </a:r>
                      <a:endParaRPr/>
                    </a:p>
                  </a:txBody>
                  <a:tcPr/>
                </a:tc>
              </a:tr>
              <a:tr h="34020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CW, RTTY (psk)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Reverse Beacon Network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http://www.reversebeacon.net/</a:t>
                      </a:r>
                      <a:endParaRPr/>
                    </a:p>
                  </a:txBody>
                  <a:tcPr/>
                </a:tc>
              </a:tr>
              <a:tr h="127116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WSPR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WSPR Network</a:t>
                      </a:r>
                      <a:endParaRPr/>
                    </a:p>
                    <a:p>
                      <a:r>
                        <a:rPr lang="en-US">
                          <a:latin typeface="Arial"/>
                        </a:rPr>
                        <a:t>Weak Signal Propogation reporter network</a:t>
                      </a:r>
                      <a:endParaRPr/>
                    </a:p>
                    <a:p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http://www.wsprnet.org</a:t>
                      </a:r>
                      <a:endParaRPr/>
                    </a:p>
                  </a:txBody>
                  <a:tcPr/>
                </a:tc>
              </a:tr>
              <a:tr h="34020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CW/RTTY, Digital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PSK Automatic Propogation Reporter</a:t>
                      </a:r>
                      <a:endParaRPr/>
                    </a:p>
                    <a:p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https://pskreporter.info</a:t>
                      </a:r>
                      <a:endParaRPr/>
                    </a:p>
                  </a:txBody>
                  <a:tcPr/>
                </a:tc>
              </a:tr>
              <a:tr h="55944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Many Digital Modes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Ham Spots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http://hamspots.net</a:t>
                      </a:r>
                      <a:endParaRPr/>
                    </a:p>
                  </a:txBody>
                  <a:tcPr/>
                </a:tc>
              </a:tr>
              <a:tr h="340200">
                <a:tc>
                  <a:tcPr/>
                </a:tc>
                <a:tc>
                  <a:tcPr/>
                </a:tc>
                <a:tc>
                  <a:tcPr/>
                </a:tc>
              </a:tr>
            </a:tbl>
          </a:graphicData>
        </a:graphic>
      </p:graphicFrame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US" sz="4400">
                <a:latin typeface="Arial"/>
              </a:rPr>
              <a:t>WSPRnet.org</a:t>
            </a:r>
            <a:endParaRPr/>
          </a:p>
        </p:txBody>
      </p:sp>
      <p:pic>
        <p:nvPicPr>
          <p:cNvPr id="6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1440" y="1645920"/>
            <a:ext cx="9784080" cy="5577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US" sz="4400">
                <a:latin typeface="Arial"/>
              </a:rPr>
              <a:t>PSK Reporter</a:t>
            </a:r>
            <a:endParaRPr/>
          </a:p>
        </p:txBody>
      </p:sp>
      <p:pic>
        <p:nvPicPr>
          <p:cNvPr id="6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650600"/>
            <a:ext cx="10080000" cy="5847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US" sz="4400">
                <a:latin typeface="Arial"/>
              </a:rPr>
              <a:t>Reverse Beacon Net</a:t>
            </a:r>
            <a:r>
              <a:rPr lang="en-US" sz="4400">
                <a:latin typeface="Arial"/>
              </a:rPr>
              <a:t>
</a:t>
            </a:r>
            <a:r>
              <a:rPr i="1" lang="en-US" sz="3200">
                <a:latin typeface="Arial"/>
              </a:rPr>
              <a:t>during CQ WPX Contest</a:t>
            </a:r>
            <a:endParaRPr/>
          </a:p>
        </p:txBody>
      </p:sp>
      <p:pic>
        <p:nvPicPr>
          <p:cNvPr id="6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20240" y="1563480"/>
            <a:ext cx="6309360" cy="5847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US" sz="4400">
                <a:latin typeface="Arial"/>
              </a:rPr>
              <a:t>Hardware</a:t>
            </a:r>
            <a:endParaRPr/>
          </a:p>
        </p:txBody>
      </p:sp>
      <p:sp>
        <p:nvSpPr>
          <p:cNvPr id="69" name="TextShape 2"/>
          <p:cNvSpPr txBox="1"/>
          <p:nvPr/>
        </p:nvSpPr>
        <p:spPr>
          <a:xfrm>
            <a:off x="504000" y="1463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Almost any HF receiver/transciever  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FlexRadio or Apache Labs SDR's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Secondary Rx's can be configured for spotting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Many smaller SDR's: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SoftRock's, QS1R's, RTLSDR, Hermes Lite, RedPitaya, SDR IQ, USRP...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Dedicated units so you don't tie up your primary rig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PC for decoding – Windows / Linux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Antenna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MF/HF Broadband for simultaneous multi-band op</a:t>
            </a:r>
            <a:endParaRPr/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US" sz="4400">
                <a:latin typeface="Arial"/>
              </a:rPr>
              <a:t>Basic Block Diagram</a:t>
            </a:r>
            <a:endParaRPr/>
          </a:p>
        </p:txBody>
      </p:sp>
      <p:pic>
        <p:nvPicPr>
          <p:cNvPr id="7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234520" y="1555200"/>
            <a:ext cx="5172120" cy="4571280"/>
          </a:xfrm>
          <a:prstGeom prst="rect">
            <a:avLst/>
          </a:prstGeom>
          <a:ln>
            <a:noFill/>
          </a:ln>
        </p:spPr>
      </p:pic>
      <p:sp>
        <p:nvSpPr>
          <p:cNvPr id="72" name="CustomShape 2"/>
          <p:cNvSpPr/>
          <p:nvPr/>
        </p:nvSpPr>
        <p:spPr>
          <a:xfrm flipH="1">
            <a:off x="1005840" y="3949560"/>
            <a:ext cx="1830240" cy="1079640"/>
          </a:xfrm>
          <a:prstGeom prst="borderCallout2">
            <a:avLst>
              <a:gd name="adj1" fmla="val -17241"/>
              <a:gd name="adj2" fmla="val -20109"/>
              <a:gd name="adj3" fmla="val -12777"/>
              <a:gd name="adj4" fmla="val -1684"/>
              <a:gd name="adj5" fmla="val -1053"/>
              <a:gd name="adj6" fmla="val 3996"/>
            </a:avLst>
          </a:prstGeom>
          <a:solidFill>
            <a:srgbClr val="ffffff"/>
          </a:solidFill>
          <a:ln>
            <a:solidFill>
              <a:srgbClr val="999999"/>
            </a:solidFill>
            <a:headEnd len="med" type="stealth" w="med"/>
          </a:ln>
        </p:spPr>
        <p:txBody>
          <a:bodyPr wrap="none" lIns="90000" rIns="90000" tIns="45000" bIns="45000" anchor="ctr"/>
          <a:p>
            <a:pPr algn="ctr"/>
            <a:r>
              <a:rPr lang="en-US" sz="1300">
                <a:latin typeface="Arial"/>
              </a:rPr>
              <a:t>Interface varies </a:t>
            </a:r>
            <a:endParaRPr/>
          </a:p>
          <a:p>
            <a:pPr algn="ctr"/>
            <a:r>
              <a:rPr lang="en-US" sz="1300">
                <a:latin typeface="Arial"/>
              </a:rPr>
              <a:t>depending</a:t>
            </a:r>
            <a:endParaRPr/>
          </a:p>
          <a:p>
            <a:pPr algn="ctr"/>
            <a:r>
              <a:rPr lang="en-US" sz="1300">
                <a:latin typeface="Arial"/>
              </a:rPr>
              <a:t>upon Rx</a:t>
            </a:r>
            <a:endParaRPr/>
          </a:p>
          <a:p>
            <a:pPr algn="ctr"/>
            <a:r>
              <a:rPr lang="en-US" sz="1300">
                <a:latin typeface="Arial"/>
              </a:rPr>
              <a:t>Audio, USB,</a:t>
            </a:r>
            <a:endParaRPr/>
          </a:p>
          <a:p>
            <a:pPr algn="ctr"/>
            <a:r>
              <a:rPr lang="en-US" sz="1300">
                <a:latin typeface="Arial"/>
              </a:rPr>
              <a:t> </a:t>
            </a:r>
            <a:r>
              <a:rPr lang="en-US" sz="1300">
                <a:latin typeface="Arial"/>
              </a:rPr>
              <a:t>or Enet 10/100/1000</a:t>
            </a:r>
            <a:endParaRPr/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29560" y="292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US" sz="4400">
                <a:latin typeface="Arial"/>
              </a:rPr>
              <a:t>How to do Multi-Band Spotting</a:t>
            </a:r>
            <a:endParaRPr/>
          </a:p>
        </p:txBody>
      </p:sp>
      <p:sp>
        <p:nvSpPr>
          <p:cNvPr id="7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Use single Rx and band-switch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Use Multiple Rx and Aggregate 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Up to '7' RTLSDR (DVB-T) sticks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librtl_hpsdr and hermesIntfc.dll needed to aggregate I/Q streams (formats into hpsdr packets)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Use HW which can instantiate multiple Rx's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Flex, QS1R, Apache Labs, USRP; can be pricey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Hermes Lite SDR's; &lt; ~$250 for 32 Rx !!!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Typically FPGA based platforms supporting multiple Rx slices</a:t>
            </a:r>
            <a:endParaRPr/>
          </a:p>
          <a:p>
            <a:pPr lvl="1">
              <a:buSzPct val="75000"/>
              <a:buFont typeface="StarSymbol"/>
              <a:buChar char=""/>
            </a:pPr>
            <a:endParaRPr/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274320" y="109440"/>
            <a:ext cx="493776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US" sz="4400">
                <a:latin typeface="Arial"/>
              </a:rPr>
              <a:t>Spotting w/ Hydra RTLSDR</a:t>
            </a:r>
            <a:endParaRPr/>
          </a:p>
        </p:txBody>
      </p:sp>
      <p:sp>
        <p:nvSpPr>
          <p:cNvPr id="76" name="TextShape 2"/>
          <p:cNvSpPr txBox="1"/>
          <p:nvPr/>
        </p:nvSpPr>
        <p:spPr>
          <a:xfrm>
            <a:off x="274320" y="1376280"/>
            <a:ext cx="4846320" cy="5938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Well known DVB-T sticks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Using RTLSDR software stack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8-bit A/D for reasonable DNR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Great entry device for getting into SDR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Lots of Software available 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Yes, you can aggregate several sticks for multi-band spotting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N1GP librtlhpsdr software makes this all possible !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Shown is Hydra, 7 stick RTLSDR  Spotting Rx.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Utilizes oDroid C1 embedded ARMv7 CPU </a:t>
            </a:r>
            <a:endParaRPr/>
          </a:p>
        </p:txBody>
      </p:sp>
      <p:pic>
        <p:nvPicPr>
          <p:cNvPr id="7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472000" y="365760"/>
            <a:ext cx="4129200" cy="4572000"/>
          </a:xfrm>
          <a:prstGeom prst="rect">
            <a:avLst/>
          </a:prstGeom>
          <a:ln>
            <a:noFill/>
          </a:ln>
        </p:spPr>
      </p:pic>
      <p:sp>
        <p:nvSpPr>
          <p:cNvPr id="78" name="TextShape 3"/>
          <p:cNvSpPr txBox="1"/>
          <p:nvPr/>
        </p:nvSpPr>
        <p:spPr>
          <a:xfrm>
            <a:off x="5083200" y="51206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Sticks Rx from ~20mhz to 1.7Ghz, so for HF, requires up-converter mixer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Shown is (2) board set, mixer on bottom</a:t>
            </a:r>
            <a:endParaRPr/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504000" y="301320"/>
            <a:ext cx="9071640" cy="704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US" sz="4400">
                <a:latin typeface="Arial"/>
              </a:rPr>
              <a:t>RTLSDR - limitations</a:t>
            </a:r>
            <a:endParaRPr/>
          </a:p>
        </p:txBody>
      </p:sp>
      <p:sp>
        <p:nvSpPr>
          <p:cNvPr id="80" name="TextShape 2"/>
          <p:cNvSpPr txBox="1"/>
          <p:nvPr/>
        </p:nvSpPr>
        <p:spPr>
          <a:xfrm>
            <a:off x="236880" y="1097280"/>
            <a:ext cx="5340960" cy="57607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8-bit A/D limits DNR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USB interface limits overall bandwidth 'n' sticks can be processed by CPU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Sampling rate (28.8Mhz) accuracy varies; due to ppm of crystal or xtal osc chip.  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Power hungry, each stick, 500ma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Embedded system; oDroid C1 w/ Gbe was best compared to rPI, Jetston TK1, other oDroids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Software utilizes x86 or ARM NEON intrinsics instructions for fp/vector processing; FIR filter processing limits # sticks which can be processed.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Main bd. Implements PLL to generate 28.8mhz and 125Mhz LO clocks</a:t>
            </a:r>
            <a:endParaRPr/>
          </a:p>
        </p:txBody>
      </p:sp>
      <p:pic>
        <p:nvPicPr>
          <p:cNvPr id="8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965560" y="1769040"/>
            <a:ext cx="2799360" cy="2090880"/>
          </a:xfrm>
          <a:prstGeom prst="rect">
            <a:avLst/>
          </a:prstGeom>
          <a:ln>
            <a:noFill/>
          </a:ln>
        </p:spPr>
      </p:pic>
      <p:pic>
        <p:nvPicPr>
          <p:cNvPr id="8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584400" y="4058640"/>
            <a:ext cx="2833920" cy="325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504000" y="182880"/>
            <a:ext cx="9071640" cy="704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US" sz="4400">
                <a:latin typeface="Arial"/>
              </a:rPr>
              <a:t>RTLSDR – mixer.</a:t>
            </a:r>
            <a:endParaRPr/>
          </a:p>
        </p:txBody>
      </p:sp>
      <p:pic>
        <p:nvPicPr>
          <p:cNvPr id="8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67480" y="548640"/>
            <a:ext cx="2109960" cy="3017520"/>
          </a:xfrm>
          <a:prstGeom prst="rect">
            <a:avLst/>
          </a:prstGeom>
          <a:ln>
            <a:noFill/>
          </a:ln>
        </p:spPr>
      </p:pic>
      <p:pic>
        <p:nvPicPr>
          <p:cNvPr id="8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645920" y="3749040"/>
            <a:ext cx="2468880" cy="3474720"/>
          </a:xfrm>
          <a:prstGeom prst="rect">
            <a:avLst/>
          </a:prstGeom>
          <a:ln>
            <a:noFill/>
          </a:ln>
        </p:spPr>
      </p:pic>
      <p:sp>
        <p:nvSpPr>
          <p:cNvPr id="86" name="TextShape 2"/>
          <p:cNvSpPr txBox="1"/>
          <p:nvPr/>
        </p:nvSpPr>
        <p:spPr>
          <a:xfrm>
            <a:off x="4717440" y="1005840"/>
            <a:ext cx="5158080" cy="61264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Initial prototype used a HamItUp converter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Developed Mixer w/ filters and multi-port coupler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LPF, BCB filter on front end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125Mhz LO w/ SAW filter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ADE6+ Mixer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IF Filtering, MMIC's to overcome losses into mini-circuits Multi-Coupler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Home brew 2-sided PCB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Not as flat across HF as designed, Need 4-layer PCB to get 50/75ohm transmission lines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Good Learning Experience !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More bands @ low cost... how...?</a:t>
            </a:r>
            <a:endParaRPr/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457200" y="141120"/>
            <a:ext cx="9071640" cy="773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US" sz="4400">
                <a:latin typeface="Arial"/>
              </a:rPr>
              <a:t>Overview / Agenda</a:t>
            </a:r>
            <a:endParaRPr/>
          </a:p>
        </p:txBody>
      </p:sp>
      <p:sp>
        <p:nvSpPr>
          <p:cNvPr id="43" name="TextShape 2"/>
          <p:cNvSpPr txBox="1"/>
          <p:nvPr/>
        </p:nvSpPr>
        <p:spPr>
          <a:xfrm>
            <a:off x="438120" y="946080"/>
            <a:ext cx="9071640" cy="60033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Arial"/>
              </a:rPr>
              <a:t>What is Skimming, Spotting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latin typeface="Arial"/>
              </a:rPr>
              <a:t>Why is it interesting?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Arial"/>
              </a:rPr>
              <a:t>Skimming Modes, Types of Spotting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Arial"/>
              </a:rPr>
              <a:t>Software Applications and Spotting Sites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Arial"/>
              </a:rPr>
              <a:t>Hardware configurations for multi-band spotting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Using RTLSDR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Hermes Lite SDR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NO1D </a:t>
            </a:r>
            <a:r>
              <a:rPr i="1" lang="en-US" sz="2000">
                <a:latin typeface="Arial"/>
              </a:rPr>
              <a:t>“SpotBox”</a:t>
            </a:r>
            <a:r>
              <a:rPr lang="en-US" sz="2000">
                <a:latin typeface="Arial"/>
              </a:rPr>
              <a:t> – Multi-Band Skimming Rx's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Arial"/>
              </a:rPr>
              <a:t>Networking, Accuracy, Usage during Contesting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Arial"/>
              </a:rPr>
              <a:t>Data Mining signal reports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Arial"/>
              </a:rPr>
              <a:t>Hints, Kinks, Gotcha's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Arial"/>
              </a:rPr>
              <a:t>Links/References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504000" y="104760"/>
            <a:ext cx="9071640" cy="62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US" sz="4400">
                <a:latin typeface="Arial"/>
              </a:rPr>
              <a:t>Hermes Lite SDR</a:t>
            </a:r>
            <a:endParaRPr/>
          </a:p>
        </p:txBody>
      </p:sp>
      <p:sp>
        <p:nvSpPr>
          <p:cNvPr id="88" name="TextShape 2"/>
          <p:cNvSpPr txBox="1"/>
          <p:nvPr/>
        </p:nvSpPr>
        <p:spPr>
          <a:xfrm>
            <a:off x="145440" y="914400"/>
            <a:ext cx="4700880" cy="64922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FPGA Based SDR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Based off openHPSDR.org Hermes project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Lead by Steve Haynal KF7O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OpenSource effort with many famous hams contributing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Direct conversion/sampling SDR; minimal front end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Supports Tx as well as Rx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12-bit AD9866 A/D converter used in set-top boxes; good to 36Mhz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Uses COTS FPGA engine, BeMicroCVA9 shown here...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With CVA9, can instantiate 32Rx on single board !!! Wow !!!</a:t>
            </a:r>
            <a:endParaRPr/>
          </a:p>
        </p:txBody>
      </p:sp>
      <p:pic>
        <p:nvPicPr>
          <p:cNvPr id="8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937760" y="1371600"/>
            <a:ext cx="4937760" cy="3291840"/>
          </a:xfrm>
          <a:prstGeom prst="rect">
            <a:avLst/>
          </a:prstGeom>
          <a:ln>
            <a:noFill/>
          </a:ln>
        </p:spPr>
      </p:pic>
      <p:sp>
        <p:nvSpPr>
          <p:cNvPr id="90" name="TextShape 3"/>
          <p:cNvSpPr txBox="1"/>
          <p:nvPr/>
        </p:nvSpPr>
        <p:spPr>
          <a:xfrm>
            <a:off x="5083200" y="5029200"/>
            <a:ext cx="4792320" cy="20908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V1.22 shown here, 2x board set available off Tindie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PCB only, but easy to assemble if not adverse to SMD construction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Next gen v2.0 in development</a:t>
            </a:r>
            <a:endParaRPr/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US" sz="4400">
                <a:latin typeface="Arial"/>
              </a:rPr>
              <a:t>Hermes Lite – </a:t>
            </a:r>
            <a:r>
              <a:rPr b="1" lang="en-US" sz="3600">
                <a:latin typeface="Arial"/>
              </a:rPr>
              <a:t>Low cost Performer !</a:t>
            </a:r>
            <a:endParaRPr/>
          </a:p>
        </p:txBody>
      </p:sp>
      <p:sp>
        <p:nvSpPr>
          <p:cNvPr id="92" name="TextShape 2"/>
          <p:cNvSpPr txBox="1"/>
          <p:nvPr/>
        </p:nvSpPr>
        <p:spPr>
          <a:xfrm>
            <a:off x="504000" y="1769040"/>
            <a:ext cx="442656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FPGA implements a minimal networking stack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200">
                <a:latin typeface="Arial"/>
              </a:rPr>
              <a:t>HW supports Gbe speeds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Software limitations experienced in oDroid are overcome by fast FPGA processing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Direct Sampling A/D means no mixer challenges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Lower power draw per Rx slice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Supports HPSDR protocol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Can be used as VNA </a:t>
            </a:r>
            <a:endParaRPr/>
          </a:p>
        </p:txBody>
      </p:sp>
      <p:sp>
        <p:nvSpPr>
          <p:cNvPr id="93" name="TextShape 3"/>
          <p:cNvSpPr txBox="1"/>
          <p:nvPr/>
        </p:nvSpPr>
        <p:spPr>
          <a:xfrm>
            <a:off x="515196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Depending upon FPGA engine selected,  can scale up to 32 Rx slices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World wide OpenSource project; hams from many continents supporting effort.</a:t>
            </a:r>
            <a:endParaRPr/>
          </a:p>
        </p:txBody>
      </p:sp>
      <p:sp>
        <p:nvSpPr>
          <p:cNvPr id="94" name="TextShape 4"/>
          <p:cNvSpPr txBox="1"/>
          <p:nvPr/>
        </p:nvSpPr>
        <p:spPr>
          <a:xfrm>
            <a:off x="5120640" y="449280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Verilog and PCB files available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i="1" lang="en-US" sz="1600">
                <a:latin typeface="Arial"/>
              </a:rPr>
              <a:t>Purchase from Tindie, OSH Park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V2.0 goal uses Altera Max10 FPGA for more integrated solution.</a:t>
            </a:r>
            <a:endParaRPr/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182880" y="274320"/>
            <a:ext cx="3474720" cy="1262160"/>
          </a:xfrm>
          <a:prstGeom prst="rect">
            <a:avLst/>
          </a:prstGeom>
        </p:spPr>
        <p:txBody>
          <a:bodyPr lIns="0" rIns="0" tIns="0" bIns="0" anchor="ctr"/>
          <a:p>
            <a:r>
              <a:rPr b="1" lang="en-US" sz="4400">
                <a:latin typeface="Arial"/>
              </a:rPr>
              <a:t>NO1D </a:t>
            </a:r>
            <a:r>
              <a:rPr b="1" lang="en-US" sz="4400">
                <a:latin typeface="Arial"/>
              </a:rPr>
              <a:t>
</a:t>
            </a:r>
            <a:r>
              <a:rPr b="1" lang="en-US" sz="3200">
                <a:latin typeface="Arial"/>
              </a:rPr>
              <a:t>spotting config</a:t>
            </a:r>
            <a:endParaRPr/>
          </a:p>
        </p:txBody>
      </p:sp>
      <p:pic>
        <p:nvPicPr>
          <p:cNvPr id="9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108960" y="0"/>
            <a:ext cx="6583680" cy="8412480"/>
          </a:xfrm>
          <a:prstGeom prst="rect">
            <a:avLst/>
          </a:prstGeom>
          <a:ln>
            <a:noFill/>
          </a:ln>
        </p:spPr>
      </p:pic>
      <p:sp>
        <p:nvSpPr>
          <p:cNvPr id="97" name="TextShape 2"/>
          <p:cNvSpPr txBox="1"/>
          <p:nvPr/>
        </p:nvSpPr>
        <p:spPr>
          <a:xfrm>
            <a:off x="274320" y="2232360"/>
            <a:ext cx="2651760" cy="2079360"/>
          </a:xfrm>
          <a:prstGeom prst="rect">
            <a:avLst/>
          </a:prstGeom>
        </p:spPr>
        <p:txBody>
          <a:bodyPr lIns="90000" rIns="90000" tIns="45000" bIns="45000"/>
          <a:p>
            <a:r>
              <a:rPr b="1" i="1" lang="en-US" sz="2800">
                <a:solidFill>
                  <a:srgbClr val="009900"/>
                </a:solidFill>
                <a:latin typeface="Arial"/>
              </a:rPr>
              <a:t>33 – 34 </a:t>
            </a:r>
            <a:endParaRPr/>
          </a:p>
          <a:p>
            <a:endParaRPr/>
          </a:p>
          <a:p>
            <a:r>
              <a:rPr b="1" i="1" lang="en-US" sz="2800">
                <a:solidFill>
                  <a:srgbClr val="009900"/>
                </a:solidFill>
                <a:latin typeface="Arial"/>
              </a:rPr>
              <a:t>Active Rx's !!</a:t>
            </a:r>
            <a:endParaRPr/>
          </a:p>
          <a:p>
            <a:endParaRPr/>
          </a:p>
          <a:p>
            <a:r>
              <a:rPr b="1" i="1" lang="en-US" sz="2800">
                <a:solidFill>
                  <a:srgbClr val="009900"/>
                </a:solidFill>
                <a:latin typeface="Arial"/>
              </a:rPr>
              <a:t>MF thru 10m </a:t>
            </a:r>
            <a:endParaRPr/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504000" y="248760"/>
            <a:ext cx="9071640" cy="62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US" sz="4400">
                <a:latin typeface="Arial"/>
              </a:rPr>
              <a:t>NO1D SpotBox v1.0</a:t>
            </a:r>
            <a:endParaRPr/>
          </a:p>
        </p:txBody>
      </p:sp>
      <p:pic>
        <p:nvPicPr>
          <p:cNvPr id="9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79240" y="1005840"/>
            <a:ext cx="9021960" cy="6197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US" sz="4400">
                <a:latin typeface="Arial"/>
              </a:rPr>
              <a:t>Networking Bandwidth</a:t>
            </a:r>
            <a:endParaRPr/>
          </a:p>
        </p:txBody>
      </p:sp>
      <p:sp>
        <p:nvSpPr>
          <p:cNvPr id="101" name="TextShape 2"/>
          <p:cNvSpPr txBox="1"/>
          <p:nvPr/>
        </p:nvSpPr>
        <p:spPr>
          <a:xfrm>
            <a:off x="504000" y="1769040"/>
            <a:ext cx="442656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WSPR, JT9/JT65 with 19 Rx slices @ 48Khz bandwidth generates solid 48Mb/s 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CW w/ 8 bands @ 192 Khz; ~46Mb/s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RTTY w/ 7 bands @ 48Khz; ~ 36Mb/s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Primarily 1 way traffic;  initial 2 way required during discovery &amp; configuration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UDP, can be lossy over poor network infrastructures.</a:t>
            </a:r>
            <a:endParaRPr/>
          </a:p>
        </p:txBody>
      </p:sp>
      <p:sp>
        <p:nvSpPr>
          <p:cNvPr id="102" name="TextShape 3"/>
          <p:cNvSpPr txBox="1"/>
          <p:nvPr/>
        </p:nvSpPr>
        <p:spPr>
          <a:xfrm>
            <a:off x="5151960" y="1769040"/>
            <a:ext cx="442656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Arial"/>
              </a:rPr>
              <a:t>Several hundred Mb/s capability needed by your PC and infrastructure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Arial"/>
              </a:rPr>
              <a:t>You may see issues running over wifi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Arial"/>
              </a:rPr>
              <a:t>NO1D setup utilizes L2/L3 router to split and segment traffic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i="1" lang="en-US" sz="2000">
                <a:latin typeface="Arial"/>
              </a:rPr>
              <a:t>Not a requirement, useful to me during development </a:t>
            </a:r>
            <a:endParaRPr/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548640" y="90720"/>
            <a:ext cx="9071640" cy="62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US" sz="4400">
                <a:latin typeface="Arial"/>
              </a:rPr>
              <a:t>Frequency Accuracy</a:t>
            </a:r>
            <a:endParaRPr/>
          </a:p>
        </p:txBody>
      </p:sp>
      <p:sp>
        <p:nvSpPr>
          <p:cNvPr id="104" name="TextShape 2"/>
          <p:cNvSpPr txBox="1"/>
          <p:nvPr/>
        </p:nvSpPr>
        <p:spPr>
          <a:xfrm>
            <a:off x="145440" y="827640"/>
            <a:ext cx="4975200" cy="60303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RBN checks for +/- 100hz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i="1" lang="en-US">
                <a:latin typeface="Arial"/>
              </a:rPr>
              <a:t>Measured against well known stations running GPSDO clocked nodes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RBN RTTY measures down to 10hz resolution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WSPR decoding w/ .1 Hz  resolution !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Highly accurate &amp; stable, SDR sampling rates desired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Should not drift over temperature changes in environment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HL Clock varied w/ temperature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Spotting users really want accurate frequencies !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Aliasing issues with RTLSDR's</a:t>
            </a:r>
            <a:endParaRPr/>
          </a:p>
        </p:txBody>
      </p:sp>
      <p:pic>
        <p:nvPicPr>
          <p:cNvPr id="10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577840" y="926640"/>
            <a:ext cx="4206240" cy="3096720"/>
          </a:xfrm>
          <a:prstGeom prst="rect">
            <a:avLst/>
          </a:prstGeom>
          <a:ln>
            <a:noFill/>
          </a:ln>
        </p:spPr>
      </p:pic>
      <p:sp>
        <p:nvSpPr>
          <p:cNvPr id="106" name="TextShape 3"/>
          <p:cNvSpPr txBox="1"/>
          <p:nvPr/>
        </p:nvSpPr>
        <p:spPr>
          <a:xfrm>
            <a:off x="5212080" y="448056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Prototype PLL using TCXO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Can be fed from Rb standard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Spots w/in +/- .5Hz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TCXO still bit weak, varied w/ temperature (hot garage)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Next prototype true GPSDO</a:t>
            </a:r>
            <a:endParaRPr/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US" sz="4400">
                <a:latin typeface="Arial"/>
              </a:rPr>
              <a:t>RBN Detail Report</a:t>
            </a:r>
            <a:endParaRPr/>
          </a:p>
        </p:txBody>
      </p:sp>
      <p:sp>
        <p:nvSpPr>
          <p:cNvPr id="108" name="TextShape 2"/>
          <p:cNvSpPr txBox="1"/>
          <p:nvPr/>
        </p:nvSpPr>
        <p:spPr>
          <a:xfrm>
            <a:off x="504000" y="1769040"/>
            <a:ext cx="442656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Arial"/>
              </a:rPr>
              <a:t>Lists RBN active and inactive spotters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Arial"/>
              </a:rPr>
              <a:t>Lists SW versions used, spotter's grid square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Arial"/>
              </a:rPr>
              <a:t>Band segments configured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Arial"/>
              </a:rPr>
              <a:t>And +/- freq.  100hz resolution.</a:t>
            </a:r>
            <a:endParaRPr/>
          </a:p>
        </p:txBody>
      </p:sp>
      <p:pic>
        <p:nvPicPr>
          <p:cNvPr id="10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029200" y="2560320"/>
            <a:ext cx="4754880" cy="2459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138240" y="91440"/>
            <a:ext cx="42508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US" sz="4400">
                <a:latin typeface="Arial"/>
              </a:rPr>
              <a:t>Measuring Performance</a:t>
            </a:r>
            <a:endParaRPr/>
          </a:p>
        </p:txBody>
      </p:sp>
      <p:sp>
        <p:nvSpPr>
          <p:cNvPr id="111" name="TextShape 2"/>
          <p:cNvSpPr txBox="1"/>
          <p:nvPr/>
        </p:nvSpPr>
        <p:spPr>
          <a:xfrm>
            <a:off x="274320" y="1467720"/>
            <a:ext cx="4754880" cy="5938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Consider joining RBN operators list if you publish spots to RBN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Several members publish performance data after contests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RBN and WSPRnet.org offer raw data downloads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Nightly processing of raw CW and RTTY data performed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Looking for # Spots which are “unique”; as indication of accuracy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Ie: I received station, but nobody else did, chances may be its bad callsign.  Not perfect as you may be only one to Rx that callsign; 10m and above</a:t>
            </a:r>
            <a:endParaRPr/>
          </a:p>
        </p:txBody>
      </p:sp>
      <p:pic>
        <p:nvPicPr>
          <p:cNvPr id="11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916960" y="182880"/>
            <a:ext cx="3227040" cy="3828240"/>
          </a:xfrm>
          <a:prstGeom prst="rect">
            <a:avLst/>
          </a:prstGeom>
          <a:ln>
            <a:noFill/>
          </a:ln>
        </p:spPr>
      </p:pic>
      <p:sp>
        <p:nvSpPr>
          <p:cNvPr id="113" name="TextShape 3"/>
          <p:cNvSpPr txBox="1"/>
          <p:nvPr/>
        </p:nvSpPr>
        <p:spPr>
          <a:xfrm>
            <a:off x="5212080" y="4035600"/>
            <a:ext cx="4754880" cy="33710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Typically compare myself to WA7LNW Utah who uses QS1R and much better antenna system !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Work in process, need to put raw data in db for more complicated searches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Todays scripts (linux) can take several days to run after a major contest !</a:t>
            </a:r>
            <a:endParaRPr/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504000" y="105480"/>
            <a:ext cx="9071640" cy="62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US" sz="4400">
                <a:latin typeface="Arial"/>
              </a:rPr>
              <a:t>Data Mining</a:t>
            </a:r>
            <a:endParaRPr/>
          </a:p>
        </p:txBody>
      </p:sp>
      <p:sp>
        <p:nvSpPr>
          <p:cNvPr id="115" name="TextShape 2"/>
          <p:cNvSpPr txBox="1"/>
          <p:nvPr/>
        </p:nvSpPr>
        <p:spPr>
          <a:xfrm>
            <a:off x="176760" y="862200"/>
            <a:ext cx="5158080" cy="6670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Raw data contains frequency and SNR readings per spot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Example KA5DWI, 10m WSPR beacon frequency over time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i="1" lang="en-US" sz="2000">
                <a:latin typeface="Arial"/>
              </a:rPr>
              <a:t>Noticed strange freq shift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i="1" lang="en-US" sz="2000">
                <a:latin typeface="Arial"/>
              </a:rPr>
              <a:t>Turned out to be A/C unit turning on in afternoon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WH2XGP, 630M SNR plot over time.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MF beacon propagation over multiple days. 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200">
                <a:latin typeface="Arial"/>
              </a:rPr>
              <a:t>Correlate w/ space wx data sets for further analysis</a:t>
            </a:r>
            <a:endParaRPr/>
          </a:p>
          <a:p>
            <a:pPr lvl="1">
              <a:buSzPct val="75000"/>
              <a:buFont typeface="StarSymbol"/>
              <a:buChar char=""/>
            </a:pP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Have had many MF and Beacon users email/thank me for spotting their stations over time.</a:t>
            </a:r>
            <a:endParaRPr/>
          </a:p>
        </p:txBody>
      </p:sp>
      <p:pic>
        <p:nvPicPr>
          <p:cNvPr id="11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556960" y="1005840"/>
            <a:ext cx="4318560" cy="2743200"/>
          </a:xfrm>
          <a:prstGeom prst="rect">
            <a:avLst/>
          </a:prstGeom>
          <a:ln>
            <a:noFill/>
          </a:ln>
        </p:spPr>
      </p:pic>
      <p:pic>
        <p:nvPicPr>
          <p:cNvPr id="11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667840" y="3749040"/>
            <a:ext cx="4299120" cy="3017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504000" y="248760"/>
            <a:ext cx="9071640" cy="62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US" sz="4400">
                <a:latin typeface="Arial"/>
              </a:rPr>
              <a:t>Hints/Kinks, Gotcha's</a:t>
            </a:r>
            <a:endParaRPr/>
          </a:p>
        </p:txBody>
      </p:sp>
      <p:sp>
        <p:nvSpPr>
          <p:cNvPr id="119" name="TextShape 2"/>
          <p:cNvSpPr txBox="1"/>
          <p:nvPr/>
        </p:nvSpPr>
        <p:spPr>
          <a:xfrm>
            <a:off x="328320" y="1280160"/>
            <a:ext cx="4792320" cy="58474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CW/RTTY band segment configurations can be tricky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Null out frequencies that are problematic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Watch contest calendar and update band segments.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Consider turning off RTTY during CW, or CW during RTTY or config band segments so they don't overlap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Use aggressive mode esp. for RTTY to prevent bad spots.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You may need a BCB filter if you're not spotting on MF and experience overloading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Don't overload Rx front ends.  </a:t>
            </a:r>
            <a:endParaRPr/>
          </a:p>
        </p:txBody>
      </p:sp>
      <p:sp>
        <p:nvSpPr>
          <p:cNvPr id="120" name="TextShape 3"/>
          <p:cNvSpPr txBox="1"/>
          <p:nvPr/>
        </p:nvSpPr>
        <p:spPr>
          <a:xfrm>
            <a:off x="5060520" y="1097280"/>
            <a:ext cx="4723560" cy="57607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If you Tx and intend to spot, mute/turn off spotting Rx while xmitting.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RTLSDR weak FIR filter can result in Aliasing errors; esp. seen on 10m beacons !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i="1" lang="en-US">
                <a:latin typeface="Arial"/>
              </a:rPr>
              <a:t>Spots off by Nyquist rates.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Watch out for harmonics/aliasing across HF bands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i="1" lang="en-US">
                <a:latin typeface="Arial"/>
              </a:rPr>
              <a:t>Ran WSPR beacon while spotting and Tx would overload my Rx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Some Rx/Decoders will mis-spot calls on wrong bands.  Mis-configs.  Check your spots against others to see if you're accurate.</a:t>
            </a:r>
            <a:endParaRPr/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04000" y="104760"/>
            <a:ext cx="9071640" cy="62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US" sz="4400">
                <a:latin typeface="Arial"/>
              </a:rPr>
              <a:t>Skimming &amp; Spotting</a:t>
            </a:r>
            <a:endParaRPr/>
          </a:p>
        </p:txBody>
      </p:sp>
      <p:sp>
        <p:nvSpPr>
          <p:cNvPr id="45" name="TextShape 2"/>
          <p:cNvSpPr txBox="1"/>
          <p:nvPr/>
        </p:nvSpPr>
        <p:spPr>
          <a:xfrm>
            <a:off x="274320" y="822960"/>
            <a:ext cx="9692640" cy="66751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Skimming:  Automated decoding of signals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b="1" i="1" lang="en-US" sz="2200">
                <a:latin typeface="Arial"/>
              </a:rPr>
              <a:t>Skimmers operate on band segments, decoding multiple signals at once.  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b="1" i="1" lang="en-US" sz="2200">
                <a:latin typeface="Arial"/>
              </a:rPr>
              <a:t>Typical BW from 3khz to 192khz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Identification of stations calling CQ or Beacons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200">
                <a:latin typeface="Arial"/>
              </a:rPr>
              <a:t>Can also include non-CQ exchanges</a:t>
            </a:r>
            <a:endParaRPr/>
          </a:p>
          <a:p>
            <a:pPr lvl="1">
              <a:buSzPct val="75000"/>
              <a:buFont typeface="StarSymbol"/>
              <a:buChar char=""/>
            </a:pP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Spotting: Publication of decodes to on-line sites/servers for multiple uses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200">
                <a:latin typeface="Arial"/>
              </a:rPr>
              <a:t>Traditional DX cluster(s) spotting; Reporting a DX station on freq/mode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200">
                <a:latin typeface="Arial"/>
              </a:rPr>
              <a:t>Identify Band openings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200">
                <a:latin typeface="Arial"/>
              </a:rPr>
              <a:t>Propagation analysis; signal strengths vs time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200">
                <a:latin typeface="Arial"/>
              </a:rPr>
              <a:t>Analysis of Antenna Performance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200">
                <a:latin typeface="Arial"/>
              </a:rPr>
              <a:t>Space / Ionospheric Weather predictions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US" sz="4400">
                <a:latin typeface="Arial"/>
              </a:rPr>
              <a:t>CuSDR - Visualization GUI</a:t>
            </a:r>
            <a:endParaRPr/>
          </a:p>
        </p:txBody>
      </p:sp>
      <p:pic>
        <p:nvPicPr>
          <p:cNvPr id="12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45080" y="1645920"/>
            <a:ext cx="6255720" cy="4507560"/>
          </a:xfrm>
          <a:prstGeom prst="rect">
            <a:avLst/>
          </a:prstGeom>
          <a:ln>
            <a:noFill/>
          </a:ln>
        </p:spPr>
      </p:pic>
      <p:sp>
        <p:nvSpPr>
          <p:cNvPr id="123" name="TextShape 2"/>
          <p:cNvSpPr txBox="1"/>
          <p:nvPr/>
        </p:nvSpPr>
        <p:spPr>
          <a:xfrm>
            <a:off x="6513840" y="1650600"/>
            <a:ext cx="3361680" cy="55731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Arial"/>
              </a:rPr>
              <a:t>One of many GUI's 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i="1" lang="en-US" sz="2200">
                <a:latin typeface="Arial"/>
              </a:rPr>
              <a:t>Supporting HPSDR protocol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i="1" lang="en-US" sz="2200">
                <a:latin typeface="Arial"/>
              </a:rPr>
              <a:t>7 Rx's across HF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i="1" lang="en-US" sz="2200">
                <a:latin typeface="Arial"/>
              </a:rPr>
              <a:t>Wideband FFT 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Arial"/>
              </a:rPr>
              <a:t>Visualize quality of bands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i="1" lang="en-US">
                <a:latin typeface="Arial"/>
              </a:rPr>
              <a:t>Esp. during contests and sprints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Arial"/>
              </a:rPr>
              <a:t>Identify problems in Rx path</a:t>
            </a:r>
            <a:endParaRPr/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504000" y="203040"/>
            <a:ext cx="9071640" cy="62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US" sz="4400">
                <a:latin typeface="Arial"/>
              </a:rPr>
              <a:t>Futures – NO1D SpotBox v2.0</a:t>
            </a:r>
            <a:endParaRPr/>
          </a:p>
        </p:txBody>
      </p:sp>
      <p:sp>
        <p:nvSpPr>
          <p:cNvPr id="125" name="TextShape 2"/>
          <p:cNvSpPr txBox="1"/>
          <p:nvPr/>
        </p:nvSpPr>
        <p:spPr>
          <a:xfrm>
            <a:off x="327960" y="1037520"/>
            <a:ext cx="4792680" cy="63691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Build a HL compatible Rx platform specific to Spotting activities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Reduce need for multiple HL boards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Include lessons learned during past year; clocking stability...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Eliminate need for BeMicro CVA9 board(s); getting difficult to source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Single PCB w/ Altera Cyclone V, Gbe, AD9866 and Front End...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Include GPSDO or 10Mhz input clock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Keep it low cost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If using CycloneV, BGA package  FPGA... would be built board, not in kit form </a:t>
            </a:r>
            <a:endParaRPr/>
          </a:p>
        </p:txBody>
      </p:sp>
      <p:sp>
        <p:nvSpPr>
          <p:cNvPr id="126" name="TextShape 3"/>
          <p:cNvSpPr txBox="1"/>
          <p:nvPr/>
        </p:nvSpPr>
        <p:spPr>
          <a:xfrm>
            <a:off x="5357160" y="173736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Trick clients into thinking there are multiple HL boards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Similar to 'Tee' SW used today for CW/RTTY skimmers on Windows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Leverage Multi-Netting and implement as middle-ware SW solution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Use a 2x Gbe embedded board to host code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Or... modify CVA9 Verilog/RTL to implement this approach in HW.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In addition, learn/build a solution for 6m, 2m bands</a:t>
            </a:r>
            <a:endParaRPr/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5375880" y="301320"/>
            <a:ext cx="4499640" cy="1253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US" sz="4400">
                <a:latin typeface="Arial"/>
              </a:rPr>
              <a:t>Spot Box Block Diagram - prelim</a:t>
            </a:r>
            <a:endParaRPr/>
          </a:p>
        </p:txBody>
      </p:sp>
      <p:pic>
        <p:nvPicPr>
          <p:cNvPr id="12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1440" y="91440"/>
            <a:ext cx="5303520" cy="7468560"/>
          </a:xfrm>
          <a:prstGeom prst="rect">
            <a:avLst/>
          </a:prstGeom>
          <a:ln>
            <a:noFill/>
          </a:ln>
        </p:spPr>
      </p:pic>
      <p:sp>
        <p:nvSpPr>
          <p:cNvPr id="129" name="TextShape 2"/>
          <p:cNvSpPr txBox="1"/>
          <p:nvPr/>
        </p:nvSpPr>
        <p:spPr>
          <a:xfrm>
            <a:off x="5357160" y="2194560"/>
            <a:ext cx="4609800" cy="42062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Looking for 2x Gbe Embedded CPU; </a:t>
            </a:r>
            <a:r>
              <a:rPr lang="en-US" sz="1500">
                <a:latin typeface="Arial"/>
              </a:rPr>
              <a:t>low cost ideally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UDOO Kickstarter project perhaps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Would be used to develop SW and possible use in end solution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X86 platform might allow clients to execute natively and eliminate separate PCs need in the shack.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latin typeface="Arial"/>
              </a:rPr>
              <a:t>A single box solution for integrated spotting solution...</a:t>
            </a:r>
            <a:endParaRPr/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504000" y="203040"/>
            <a:ext cx="9071640" cy="62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US" sz="4400">
                <a:latin typeface="Arial"/>
              </a:rPr>
              <a:t>A Few URL's</a:t>
            </a:r>
            <a:endParaRPr/>
          </a:p>
        </p:txBody>
      </p:sp>
      <p:graphicFrame>
        <p:nvGraphicFramePr>
          <p:cNvPr id="131" name="Table 2"/>
          <p:cNvGraphicFramePr/>
          <p:nvPr/>
        </p:nvGraphicFramePr>
        <p:xfrm>
          <a:off x="451080" y="956880"/>
          <a:ext cx="9189360" cy="5418000"/>
        </p:xfrm>
        <a:graphic>
          <a:graphicData uri="http://schemas.openxmlformats.org/drawingml/2006/table">
            <a:tbl>
              <a:tblPr/>
              <a:tblGrid>
                <a:gridCol w="2474280"/>
                <a:gridCol w="6715440"/>
              </a:tblGrid>
              <a:tr h="34992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1" lang="en-US">
                          <a:latin typeface="Arial"/>
                        </a:rPr>
                        <a:t>What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r>
                        <a:rPr b="1" lang="en-US" sz="1600">
                          <a:latin typeface="Arial"/>
                        </a:rPr>
                        <a:t>Where</a:t>
                      </a:r>
                      <a:endParaRPr/>
                    </a:p>
                  </a:txBody>
                  <a:tcPr/>
                </a:tc>
              </a:tr>
              <a:tr h="34992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>
                          <a:latin typeface="Arial"/>
                        </a:rPr>
                        <a:t>Hermes Lite Project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r>
                        <a:rPr lang="en-US" sz="1600">
                          <a:latin typeface="Arial"/>
                        </a:rPr>
                        <a:t>https://github.com/softerhardware/Hermes-Lite</a:t>
                      </a:r>
                      <a:endParaRPr/>
                    </a:p>
                  </a:txBody>
                  <a:tcPr/>
                </a:tc>
              </a:tr>
              <a:tr h="34992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>
                          <a:latin typeface="Arial"/>
                        </a:rPr>
                        <a:t>BeMicro CVA9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r>
                        <a:rPr lang="en-US" sz="1600">
                          <a:latin typeface="Arial"/>
                        </a:rPr>
                        <a:t>https://www.arrow.com/en/products/search?q=BeMicro&amp;filters=</a:t>
                      </a:r>
                      <a:endParaRPr/>
                    </a:p>
                  </a:txBody>
                  <a:tcPr/>
                </a:tc>
              </a:tr>
              <a:tr h="34992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>
                          <a:latin typeface="Arial"/>
                        </a:rPr>
                        <a:t>HL Radio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r>
                        <a:rPr lang="en-US" sz="1600">
                          <a:latin typeface="Arial"/>
                        </a:rPr>
                        <a:t>http://www.ihopper.org/radio/</a:t>
                      </a:r>
                      <a:endParaRPr/>
                    </a:p>
                  </a:txBody>
                  <a:tcPr/>
                </a:tc>
              </a:tr>
              <a:tr h="52236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>
                          <a:latin typeface="Arial"/>
                        </a:rPr>
                        <a:t>Skimmer Server SW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r>
                        <a:rPr lang="en-US" sz="1600">
                          <a:latin typeface="Arial"/>
                        </a:rPr>
                        <a:t>http://www.dxatlas.com/</a:t>
                      </a:r>
                      <a:endParaRPr/>
                    </a:p>
                    <a:p>
                      <a:r>
                        <a:rPr lang="en-US" sz="1400">
                          <a:latin typeface="Arial"/>
                        </a:rPr>
                        <a:t>(includes download info for K3IT's HermesIntfc.dll)</a:t>
                      </a:r>
                      <a:endParaRPr/>
                    </a:p>
                  </a:txBody>
                  <a:tcPr/>
                </a:tc>
              </a:tr>
              <a:tr h="123696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>
                          <a:latin typeface="Arial"/>
                        </a:rPr>
                        <a:t>Spotting Sites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r>
                        <a:rPr lang="en-US" sz="1600">
                          <a:latin typeface="Arial"/>
                        </a:rPr>
                        <a:t>http://www.reversebeacon.net/</a:t>
                      </a:r>
                      <a:r>
                        <a:rPr lang="en-US" sz="1600">
                          <a:latin typeface="Arial"/>
                        </a:rPr>
                        <a:t>      </a:t>
                      </a:r>
                      <a:r>
                        <a:rPr lang="en-US" sz="1400">
                          <a:latin typeface="Arial"/>
                        </a:rPr>
                        <a:t>(includes download for rbn aggregator app)</a:t>
                      </a:r>
                      <a:endParaRPr/>
                    </a:p>
                    <a:p>
                      <a:r>
                        <a:rPr lang="en-US" sz="1600">
                          <a:latin typeface="Arial"/>
                        </a:rPr>
                        <a:t>https://pskreporter.info/</a:t>
                      </a:r>
                      <a:endParaRPr/>
                    </a:p>
                    <a:p>
                      <a:r>
                        <a:rPr lang="en-US" sz="1600">
                          <a:latin typeface="Arial"/>
                        </a:rPr>
                        <a:t>http://wsprnet.org/drupal/</a:t>
                      </a:r>
                      <a:endParaRPr/>
                    </a:p>
                    <a:p>
                      <a:r>
                        <a:rPr lang="en-US" sz="1600">
                          <a:latin typeface="Arial"/>
                        </a:rPr>
                        <a:t>http://hamspots.net/</a:t>
                      </a:r>
                      <a:endParaRPr/>
                    </a:p>
                  </a:txBody>
                  <a:tcPr/>
                </a:tc>
              </a:tr>
              <a:tr h="34992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>
                          <a:latin typeface="Arial"/>
                        </a:rPr>
                        <a:t>Hermes Lite Boards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r>
                        <a:rPr lang="en-US" sz="1600">
                          <a:latin typeface="Arial"/>
                        </a:rPr>
                        <a:t>https://www.tindie.com/</a:t>
                      </a:r>
                      <a:r>
                        <a:rPr lang="en-US" sz="1600">
                          <a:latin typeface="Arial"/>
                        </a:rPr>
                        <a:t>                       (search for Hermes Lite)</a:t>
                      </a:r>
                      <a:endParaRPr/>
                    </a:p>
                  </a:txBody>
                  <a:tcPr/>
                </a:tc>
              </a:tr>
              <a:tr h="77976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>
                          <a:latin typeface="Arial"/>
                        </a:rPr>
                        <a:t>RTLSDR software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r>
                        <a:rPr lang="en-US" sz="1600">
                          <a:latin typeface="Arial"/>
                        </a:rPr>
                        <a:t>https://github.com/n1gp/rtl_hpsdr</a:t>
                      </a:r>
                      <a:r>
                        <a:rPr lang="en-US" sz="1600">
                          <a:latin typeface="Arial"/>
                        </a:rPr>
                        <a:t>       (orig code, bit old now)</a:t>
                      </a:r>
                      <a:endParaRPr/>
                    </a:p>
                    <a:p>
                      <a:r>
                        <a:rPr lang="en-US" sz="1600">
                          <a:latin typeface="Arial"/>
                        </a:rPr>
                        <a:t>https://github.com/dtheriault/hydra</a:t>
                      </a:r>
                      <a:r>
                        <a:rPr lang="en-US" sz="1600">
                          <a:latin typeface="Arial"/>
                        </a:rPr>
                        <a:t>     </a:t>
                      </a:r>
                      <a:r>
                        <a:rPr lang="en-US" sz="1400">
                          <a:latin typeface="Arial"/>
                        </a:rPr>
                        <a:t>(contact me for help on using this suite )</a:t>
                      </a:r>
                      <a:endParaRPr/>
                    </a:p>
                  </a:txBody>
                  <a:tcPr/>
                </a:tc>
              </a:tr>
              <a:tr h="77976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lang="en-US">
                          <a:latin typeface="Arial"/>
                        </a:rPr>
                        <a:t>HPSDR GUI client</a:t>
                      </a:r>
                      <a:endParaRPr/>
                    </a:p>
                    <a:p>
                      <a:pPr algn="ctr"/>
                      <a:r>
                        <a:rPr lang="en-US">
                          <a:latin typeface="Arial"/>
                        </a:rPr>
                        <a:t>(Rx only)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 anchor="ctr"/>
                    <a:p>
                      <a:r>
                        <a:rPr lang="en-US" sz="1600">
                          <a:latin typeface="Arial"/>
                        </a:rPr>
                        <a:t>https://github.com/n1gp/cudaSDR</a:t>
                      </a:r>
                      <a:r>
                        <a:rPr lang="en-US" sz="1600">
                          <a:latin typeface="Arial"/>
                        </a:rPr>
                        <a:t>    (fork from vk5abn)</a:t>
                      </a:r>
                      <a:endParaRPr/>
                    </a:p>
                    <a:p>
                      <a:r>
                        <a:rPr lang="en-US" sz="1600">
                          <a:latin typeface="Arial"/>
                        </a:rPr>
                        <a:t>https://github.com/dtheriault/hydra</a:t>
                      </a:r>
                      <a:r>
                        <a:rPr lang="en-US" sz="1600">
                          <a:latin typeface="Arial"/>
                        </a:rPr>
                        <a:t>   </a:t>
                      </a:r>
                      <a:r>
                        <a:rPr lang="en-US" sz="1500">
                          <a:latin typeface="Arial"/>
                        </a:rPr>
                        <a:t>(cuSDR from n1gp w/ earlier HL mods)</a:t>
                      </a:r>
                      <a:endParaRPr/>
                    </a:p>
                  </a:txBody>
                  <a:tcPr/>
                </a:tc>
              </a:tr>
              <a:tr h="349920">
                <a:tc>
                  <a:tcPr/>
                </a:tc>
                <a:tc>
                  <a:tcPr/>
                </a:tc>
              </a:tr>
            </a:tbl>
          </a:graphicData>
        </a:graphic>
      </p:graphicFrame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504000" y="301320"/>
            <a:ext cx="9071640" cy="704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US" sz="4400">
                <a:latin typeface="Arial"/>
              </a:rPr>
              <a:t>Closing, Contact Info</a:t>
            </a:r>
            <a:endParaRPr/>
          </a:p>
        </p:txBody>
      </p:sp>
      <p:sp>
        <p:nvSpPr>
          <p:cNvPr id="133" name="TextShape 2"/>
          <p:cNvSpPr txBox="1"/>
          <p:nvPr/>
        </p:nvSpPr>
        <p:spPr>
          <a:xfrm>
            <a:off x="504000" y="1769040"/>
            <a:ext cx="9071640" cy="5363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Contact me if interested in experimenting with HL, RTLSDR or spotting.  Glad to talk further...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i="1" lang="en-US" sz="2000">
                <a:latin typeface="Arial"/>
              </a:rPr>
              <a:t>Esp. if you want to collaborate on building a SpotBox...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Spotting can be fun for those of us living in tight HOA developments w/ limiting Tx capabilities.  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i="1" lang="en-US">
                <a:latin typeface="Arial"/>
              </a:rPr>
              <a:t>Although I'm committed to getting on air with JT9/JT65 this year with 1-5W .  Perhaps using Rich K8NDS very cool loops !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QRZ.com/no1d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Email:  </a:t>
            </a:r>
            <a:r>
              <a:rPr lang="en-US" sz="3200">
                <a:latin typeface="Arial"/>
              </a:rPr>
              <a:t>no1d.doug@gmail.com</a:t>
            </a:r>
            <a:endParaRPr/>
          </a:p>
        </p:txBody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504000" y="301320"/>
            <a:ext cx="9071640" cy="795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US" sz="4400">
                <a:latin typeface="Arial"/>
              </a:rPr>
              <a:t>Skimming / Spotting Modes</a:t>
            </a:r>
            <a:endParaRPr/>
          </a:p>
        </p:txBody>
      </p:sp>
      <p:sp>
        <p:nvSpPr>
          <p:cNvPr id="47" name="TextShape 2"/>
          <p:cNvSpPr txBox="1"/>
          <p:nvPr/>
        </p:nvSpPr>
        <p:spPr>
          <a:xfrm>
            <a:off x="529560" y="155916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Spotting Manually can be “any” mode</a:t>
            </a:r>
            <a:endParaRPr/>
          </a:p>
          <a:p>
            <a:pPr lvl="1">
              <a:buSzPct val="75000"/>
              <a:buFont typeface="StarSymbol"/>
              <a:buChar char=""/>
            </a:pP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Skimming best suited for digital modes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CW, RTTY, PSK, WSPR, JT9/JT65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What about an AM/SSB/FM skimmer... Not yet...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Other modes?  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This talk focuses on Multi-Band, Automated decoding of CW, RTTY, WSPR, JT9/JT65 modes</a:t>
            </a: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504000" y="18000"/>
            <a:ext cx="9071640" cy="1079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US" sz="4400">
                <a:latin typeface="Arial"/>
              </a:rPr>
              <a:t>Software – in use by no1d today</a:t>
            </a:r>
            <a:endParaRPr/>
          </a:p>
        </p:txBody>
      </p:sp>
      <p:graphicFrame>
        <p:nvGraphicFramePr>
          <p:cNvPr id="49" name="Table 2"/>
          <p:cNvGraphicFramePr/>
          <p:nvPr/>
        </p:nvGraphicFramePr>
        <p:xfrm>
          <a:off x="422640" y="911880"/>
          <a:ext cx="9070920" cy="6289560"/>
        </p:xfrm>
        <a:graphic>
          <a:graphicData uri="http://schemas.openxmlformats.org/drawingml/2006/table">
            <a:tbl>
              <a:tblPr/>
              <a:tblGrid>
                <a:gridCol w="2175480"/>
                <a:gridCol w="2255400"/>
                <a:gridCol w="4640400"/>
              </a:tblGrid>
              <a:tr h="64764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CW Decoding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CW SkimServer v1.5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VE3NEA, Alex, DX Atlas, $$$ </a:t>
                      </a:r>
                      <a:r>
                        <a:rPr i="1" lang="en-US" sz="1500">
                          <a:latin typeface="Arial"/>
                        </a:rPr>
                        <a:t>(30d free trial)</a:t>
                      </a:r>
                      <a:endParaRPr/>
                    </a:p>
                    <a:p>
                      <a:r>
                        <a:rPr lang="en-US">
                          <a:latin typeface="Arial"/>
                        </a:rPr>
                        <a:t>http://dxatlas.com</a:t>
                      </a:r>
                      <a:endParaRPr/>
                    </a:p>
                  </a:txBody>
                  <a:tcPr/>
                </a:tc>
              </a:tr>
              <a:tr h="60588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RTTY Decoding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RTTY SkimServer v1.2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VE3NEA, Alex, DX Atlas, $$$  </a:t>
                      </a:r>
                      <a:r>
                        <a:rPr i="1" lang="en-US" sz="1500">
                          <a:latin typeface="Arial"/>
                        </a:rPr>
                        <a:t>(30d free trial)</a:t>
                      </a:r>
                      <a:endParaRPr/>
                    </a:p>
                    <a:p>
                      <a:r>
                        <a:rPr lang="en-US">
                          <a:latin typeface="Arial"/>
                        </a:rPr>
                        <a:t>http://dxatlas.com</a:t>
                      </a:r>
                      <a:endParaRPr/>
                    </a:p>
                  </a:txBody>
                  <a:tcPr/>
                </a:tc>
              </a:tr>
              <a:tr h="114516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WSPR, JT9, JT65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HL Radio v0.132 (beta)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2E0NNB, Alan Hopper, free</a:t>
                      </a:r>
                      <a:endParaRPr/>
                    </a:p>
                    <a:p>
                      <a:r>
                        <a:rPr lang="en-US">
                          <a:latin typeface="Arial"/>
                        </a:rPr>
                        <a:t>Note:  Windows only today</a:t>
                      </a:r>
                      <a:endParaRPr/>
                    </a:p>
                    <a:p>
                      <a:r>
                        <a:rPr lang="en-US">
                          <a:latin typeface="Arial"/>
                        </a:rPr>
                        <a:t>http://www.ihopper.org/radio/</a:t>
                      </a:r>
                      <a:endParaRPr/>
                    </a:p>
                    <a:p>
                      <a:endParaRPr/>
                    </a:p>
                  </a:txBody>
                  <a:tcPr/>
                </a:tc>
              </a:tr>
              <a:tr h="86184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DLL for CW, RTTY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HermesIntfc.dll 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K3IT, Vasily, free</a:t>
                      </a:r>
                      <a:endParaRPr/>
                    </a:p>
                    <a:p>
                      <a:r>
                        <a:rPr lang="en-US" sz="1600">
                          <a:latin typeface="Arial"/>
                        </a:rPr>
                        <a:t>OpenHPSDR protocol interface</a:t>
                      </a:r>
                      <a:endParaRPr/>
                    </a:p>
                    <a:p>
                      <a:r>
                        <a:rPr lang="en-US" sz="1600">
                          <a:latin typeface="Arial"/>
                        </a:rPr>
                        <a:t>https://sourceforge.net/projects/hermesintf/files/</a:t>
                      </a:r>
                      <a:endParaRPr/>
                    </a:p>
                  </a:txBody>
                  <a:tcPr/>
                </a:tc>
              </a:tr>
              <a:tr h="86184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RBN Aggregator</a:t>
                      </a:r>
                      <a:endParaRPr/>
                    </a:p>
                    <a:p>
                      <a:r>
                        <a:rPr i="1" lang="en-US" sz="1600">
                          <a:latin typeface="Arial"/>
                        </a:rPr>
                        <a:t>CW and RTTY spots published to RBN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V4.12 </a:t>
                      </a:r>
                      <a:endParaRPr/>
                    </a:p>
                    <a:p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From Reverse Beacon downloads, free</a:t>
                      </a:r>
                      <a:endParaRPr/>
                    </a:p>
                    <a:p>
                      <a:r>
                        <a:rPr lang="en-US">
                          <a:latin typeface="Arial"/>
                        </a:rPr>
                        <a:t>Note:  Requires .NET 4.x</a:t>
                      </a:r>
                      <a:endParaRPr/>
                    </a:p>
                    <a:p>
                      <a:r>
                        <a:rPr lang="en-US">
                          <a:latin typeface="Arial"/>
                        </a:rPr>
                        <a:t>http://reversebeacon.net</a:t>
                      </a:r>
                      <a:endParaRPr/>
                    </a:p>
                  </a:txBody>
                  <a:tcPr/>
                </a:tc>
              </a:tr>
              <a:tr h="349920">
                <a:tc>
                  <a:tcPr/>
                </a:tc>
                <a:tc>
                  <a:tcPr/>
                </a:tc>
                <a:tc>
                  <a:tcPr/>
                </a:tc>
              </a:tr>
              <a:tr h="34992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RTLSDR support</a:t>
                      </a:r>
                      <a:endParaRPr/>
                    </a:p>
                    <a:p>
                      <a:r>
                        <a:rPr lang="en-US" sz="1600">
                          <a:latin typeface="Arial"/>
                        </a:rPr>
                        <a:t>(DVB-T/ RTL SDR USB sticks)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lib_rtlhpsdr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Rick (</a:t>
                      </a:r>
                      <a:r>
                        <a:rPr lang="en-US" sz="1600">
                          <a:latin typeface="Arial"/>
                        </a:rPr>
                        <a:t>Author</a:t>
                      </a:r>
                      <a:r>
                        <a:rPr lang="en-US">
                          <a:latin typeface="Arial"/>
                        </a:rPr>
                        <a:t>), N1GP, Doug NO1D, free</a:t>
                      </a:r>
                      <a:endParaRPr/>
                    </a:p>
                    <a:p>
                      <a:r>
                        <a:rPr lang="en-US">
                          <a:latin typeface="Arial"/>
                        </a:rPr>
                        <a:t>http://github.com/n1gp/rtl_hpsdr</a:t>
                      </a:r>
                      <a:endParaRPr/>
                    </a:p>
                    <a:p>
                      <a:r>
                        <a:rPr lang="en-US">
                          <a:latin typeface="Arial"/>
                        </a:rPr>
                        <a:t>http://github.com/dtheriault/hydra</a:t>
                      </a:r>
                      <a:endParaRPr/>
                    </a:p>
                  </a:txBody>
                  <a:tcPr/>
                </a:tc>
              </a:tr>
              <a:tr h="349920">
                <a:tc>
                  <a:tcPr/>
                </a:tc>
                <a:tc>
                  <a:tcPr/>
                </a:tc>
                <a:tc>
                  <a:tcPr/>
                </a:tc>
              </a:tr>
              <a:tr h="605880"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OS Platform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Windows &amp;/or Linux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r>
                        <a:rPr lang="en-US">
                          <a:latin typeface="Arial"/>
                        </a:rPr>
                        <a:t>Windows 8.x/10.x</a:t>
                      </a:r>
                      <a:endParaRPr/>
                    </a:p>
                    <a:p>
                      <a:r>
                        <a:rPr lang="en-US">
                          <a:latin typeface="Arial"/>
                        </a:rPr>
                        <a:t>Ubuntu 14.04 LTS w/ Wine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887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US" sz="4400">
                <a:latin typeface="Arial"/>
              </a:rPr>
              <a:t>CW &amp; RTTY SkimServer(s)</a:t>
            </a:r>
            <a:endParaRPr/>
          </a:p>
        </p:txBody>
      </p:sp>
      <p:sp>
        <p:nvSpPr>
          <p:cNvPr id="51" name="TextShape 2"/>
          <p:cNvSpPr txBox="1"/>
          <p:nvPr/>
        </p:nvSpPr>
        <p:spPr>
          <a:xfrm>
            <a:off x="504000" y="1463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Originally designed for QS1R SDR hardware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i="1" lang="en-US" sz="2200">
                <a:latin typeface="Arial"/>
              </a:rPr>
              <a:t>Several other SDR's now supported via additional .DLL 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Arial"/>
              </a:rPr>
              <a:t>Up to 8 bands simultaneously @ up to 192Khz Rx bandwidth/band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i="1" lang="en-US" sz="2200">
                <a:latin typeface="Arial"/>
              </a:rPr>
              <a:t>May support 10 bands w/ new QS1R box release later this year.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Windows, but can exec under Linux/Wine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i="1" lang="en-US" sz="2400">
                <a:latin typeface="Arial"/>
              </a:rPr>
              <a:t>Requires x86 instruction set; SSE3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Performance, function of #CPU Cores/Memory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i="1" lang="en-US" sz="2200">
                <a:latin typeface="Arial"/>
              </a:rPr>
              <a:t>NO1D using 12 core x86, 16G AMD @ 3.6Ghz Linux Ubuntu 14.04LTS / Wine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i="1" lang="en-US" sz="2200">
                <a:latin typeface="Arial"/>
              </a:rPr>
              <a:t>Utilizes ~ 30% of system resources during contests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Shape 1"/>
          <p:cNvSpPr txBox="1"/>
          <p:nvPr/>
        </p:nvSpPr>
        <p:spPr>
          <a:xfrm>
            <a:off x="504000" y="294480"/>
            <a:ext cx="9071640" cy="62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US" sz="4400">
                <a:latin typeface="Arial"/>
              </a:rPr>
              <a:t>CW &amp; RTTY Skim Servers</a:t>
            </a:r>
            <a:endParaRPr/>
          </a:p>
        </p:txBody>
      </p:sp>
      <p:pic>
        <p:nvPicPr>
          <p:cNvPr id="5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07440" y="1101960"/>
            <a:ext cx="3167280" cy="4384440"/>
          </a:xfrm>
          <a:prstGeom prst="rect">
            <a:avLst/>
          </a:prstGeom>
          <a:ln>
            <a:noFill/>
          </a:ln>
        </p:spPr>
      </p:pic>
      <p:pic>
        <p:nvPicPr>
          <p:cNvPr id="5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120640" y="1280160"/>
            <a:ext cx="4572000" cy="6035040"/>
          </a:xfrm>
          <a:prstGeom prst="rect">
            <a:avLst/>
          </a:prstGeom>
          <a:ln>
            <a:noFill/>
          </a:ln>
        </p:spPr>
      </p:pic>
      <p:pic>
        <p:nvPicPr>
          <p:cNvPr id="5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4320" y="5725800"/>
            <a:ext cx="4440240" cy="1497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48640" y="110196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Alan Hopper, 2E0NNB/M6NNB; HL Radio v0.132 (beta)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Leverages K1JT's WSJT software for decoding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Supports Tx as well as Rx (JT9/JT65)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Automatic upload spots to 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i="1" lang="en-US" sz="2000">
                <a:latin typeface="Arial"/>
              </a:rPr>
              <a:t>WSPRnet.org &amp; PSKReporter.info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Support 'n' Rx instances (really mean 'n' !!)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i="1" lang="en-US" sz="2000">
                <a:latin typeface="Arial"/>
              </a:rPr>
              <a:t>20 Simultaneous Rx in use today by NO1D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i="1" lang="en-US" sz="2000">
                <a:latin typeface="Arial"/>
              </a:rPr>
              <a:t>Each Rx slice 48Khz bandwidth from single SDR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Currently Windows only 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Eventually plans OpenSource version, if possible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Specific to Hermes Lite (HPSDR protocol) SDR interface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i="1" lang="en-US" sz="2000">
                <a:latin typeface="Arial"/>
              </a:rPr>
              <a:t>Does work with RTLSDR using N1GP software</a:t>
            </a:r>
            <a:endParaRPr/>
          </a:p>
        </p:txBody>
      </p:sp>
      <p:sp>
        <p:nvSpPr>
          <p:cNvPr id="57" name="TextShape 2"/>
          <p:cNvSpPr txBox="1"/>
          <p:nvPr/>
        </p:nvSpPr>
        <p:spPr>
          <a:xfrm>
            <a:off x="504000" y="182880"/>
            <a:ext cx="9071640" cy="71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US" sz="4400">
                <a:latin typeface="Arial"/>
              </a:rPr>
              <a:t>WSPR, JT9/JT65</a:t>
            </a:r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US" sz="4400">
                <a:latin typeface="Arial"/>
              </a:rPr>
              <a:t>HL Radio v0.132 (beta)</a:t>
            </a:r>
            <a:endParaRPr/>
          </a:p>
        </p:txBody>
      </p:sp>
      <p:pic>
        <p:nvPicPr>
          <p:cNvPr id="5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74320" y="1645920"/>
            <a:ext cx="9509760" cy="5486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